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9/24/2018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9/24/2018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smtClean="0"/>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9/24/2018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smtClean="0"/>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9/24/2018</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dirty="0" smtClean="0"/>
              <a:t>Región de la orinoquia</a:t>
            </a:r>
            <a:endParaRPr lang="es-CO" dirty="0"/>
          </a:p>
        </p:txBody>
      </p:sp>
      <p:sp>
        <p:nvSpPr>
          <p:cNvPr id="3" name="Subtítulo 2"/>
          <p:cNvSpPr>
            <a:spLocks noGrp="1"/>
          </p:cNvSpPr>
          <p:nvPr>
            <p:ph type="subTitle" idx="1"/>
          </p:nvPr>
        </p:nvSpPr>
        <p:spPr/>
        <p:txBody>
          <a:bodyPr>
            <a:normAutofit fontScale="92500" lnSpcReduction="10000"/>
          </a:bodyPr>
          <a:lstStyle/>
          <a:p>
            <a:r>
              <a:rPr lang="es-CO" dirty="0" smtClean="0">
                <a:solidFill>
                  <a:schemeClr val="tx1">
                    <a:lumMod val="95000"/>
                    <a:lumOff val="5000"/>
                  </a:schemeClr>
                </a:solidFill>
              </a:rPr>
              <a:t>Yilber Andrés nomeque avila</a:t>
            </a:r>
          </a:p>
          <a:p>
            <a:r>
              <a:rPr lang="es-CO" dirty="0" smtClean="0">
                <a:solidFill>
                  <a:schemeClr val="tx1">
                    <a:lumMod val="95000"/>
                    <a:lumOff val="5000"/>
                  </a:schemeClr>
                </a:solidFill>
              </a:rPr>
              <a:t>Elizabeth pinzón</a:t>
            </a:r>
          </a:p>
          <a:p>
            <a:r>
              <a:rPr lang="es-CO" dirty="0" smtClean="0">
                <a:solidFill>
                  <a:schemeClr val="tx1">
                    <a:lumMod val="95000"/>
                    <a:lumOff val="5000"/>
                  </a:schemeClr>
                </a:solidFill>
              </a:rPr>
              <a:t>904</a:t>
            </a:r>
            <a:endParaRPr lang="es-CO" dirty="0">
              <a:solidFill>
                <a:schemeClr val="tx1">
                  <a:lumMod val="95000"/>
                  <a:lumOff val="5000"/>
                </a:schemeClr>
              </a:solidFill>
            </a:endParaRPr>
          </a:p>
        </p:txBody>
      </p:sp>
    </p:spTree>
    <p:extLst>
      <p:ext uri="{BB962C8B-B14F-4D97-AF65-F5344CB8AC3E}">
        <p14:creationId xmlns:p14="http://schemas.microsoft.com/office/powerpoint/2010/main" val="4237461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economía</a:t>
            </a:r>
            <a:endParaRPr lang="es-CO" dirty="0"/>
          </a:p>
        </p:txBody>
      </p:sp>
      <p:sp>
        <p:nvSpPr>
          <p:cNvPr id="3" name="Marcador de contenido 2"/>
          <p:cNvSpPr>
            <a:spLocks noGrp="1"/>
          </p:cNvSpPr>
          <p:nvPr>
            <p:ph sz="quarter" idx="13"/>
          </p:nvPr>
        </p:nvSpPr>
        <p:spPr/>
        <p:txBody>
          <a:bodyPr/>
          <a:lstStyle/>
          <a:p>
            <a:r>
              <a:rPr lang="es-CO" dirty="0"/>
              <a:t>La economía de los Llanos se basa principalmente en la ganadería extensiva y en la extracción de petróleo. En los llanos de Arauca se encuentra Caño Limón, uno de los principales yacimientos petrolíferos de Colombia. En el departamento del Meta recientemente se han encontrado diversos pozos petrolíferos, y en el pie del monte de Casanare se encuentran los campos de Cusiana. Existen varios proyectos agrícolas, así como algunos proyectos energéticos basados en la energía eólica, pero la ganadería domina la mayor parte de la actividad llanera. También depende mucho de los sembrados y de los grandes pastizales que allí se </a:t>
            </a:r>
            <a:r>
              <a:rPr lang="es-CO" dirty="0" smtClean="0"/>
              <a:t>encuentran.</a:t>
            </a:r>
            <a:endParaRPr lang="es-CO" dirty="0"/>
          </a:p>
        </p:txBody>
      </p:sp>
    </p:spTree>
    <p:extLst>
      <p:ext uri="{BB962C8B-B14F-4D97-AF65-F5344CB8AC3E}">
        <p14:creationId xmlns:p14="http://schemas.microsoft.com/office/powerpoint/2010/main" val="3013237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Región orinoquia</a:t>
            </a:r>
            <a:endParaRPr lang="es-CO" dirty="0"/>
          </a:p>
        </p:txBody>
      </p:sp>
      <p:sp>
        <p:nvSpPr>
          <p:cNvPr id="3" name="Marcador de contenido 2"/>
          <p:cNvSpPr>
            <a:spLocks noGrp="1"/>
          </p:cNvSpPr>
          <p:nvPr>
            <p:ph sz="quarter" idx="13"/>
          </p:nvPr>
        </p:nvSpPr>
        <p:spPr>
          <a:xfrm>
            <a:off x="913774" y="2070538"/>
            <a:ext cx="6254281" cy="3720661"/>
          </a:xfrm>
        </p:spPr>
        <p:txBody>
          <a:bodyPr>
            <a:normAutofit lnSpcReduction="10000"/>
          </a:bodyPr>
          <a:lstStyle/>
          <a:p>
            <a:r>
              <a:rPr lang="es-CO" dirty="0"/>
              <a:t>La </a:t>
            </a:r>
            <a:r>
              <a:rPr lang="es-CO" b="1" dirty="0" smtClean="0"/>
              <a:t>Orinoquía</a:t>
            </a:r>
            <a:r>
              <a:rPr lang="es-CO" dirty="0" smtClean="0"/>
              <a:t>, </a:t>
            </a:r>
            <a:r>
              <a:rPr lang="es-CO" dirty="0"/>
              <a:t>también conocida como </a:t>
            </a:r>
            <a:r>
              <a:rPr lang="es-CO" b="1" dirty="0"/>
              <a:t>Llanos Orientales,</a:t>
            </a:r>
            <a:r>
              <a:rPr lang="es-CO" dirty="0"/>
              <a:t> es una de las 6 regiones naturales de Colombia. Está ubicada al este del país, limitando al norte y este con Venezuela, al sur con Amazonia y al oeste con la región andina. Determinada por la cuenca del río Orinoco, es un ecosistema que se caracteriza por ser una planicie. La región se halla entre los ríos Arauca, Guaviare, Orinoco y el Piedemonte </a:t>
            </a:r>
            <a:r>
              <a:rPr lang="es-CO" dirty="0" smtClean="0"/>
              <a:t>llanero.</a:t>
            </a:r>
            <a:endParaRPr lang="es-CO" dirty="0"/>
          </a:p>
        </p:txBody>
      </p:sp>
      <p:pic>
        <p:nvPicPr>
          <p:cNvPr id="1026" name="Picture 2" descr="Resultado de imagen para RegiÃ³n de la OrinoquÃ­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8772" y="2070537"/>
            <a:ext cx="4078014" cy="3541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2419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210207"/>
            <a:ext cx="10364451" cy="1030015"/>
          </a:xfrm>
        </p:spPr>
        <p:txBody>
          <a:bodyPr/>
          <a:lstStyle/>
          <a:p>
            <a:r>
              <a:rPr lang="es-CO" dirty="0" smtClean="0"/>
              <a:t>Platos </a:t>
            </a:r>
            <a:r>
              <a:rPr lang="es-CO" dirty="0" err="1" smtClean="0"/>
              <a:t>tipicos</a:t>
            </a:r>
            <a:endParaRPr lang="es-CO" dirty="0"/>
          </a:p>
        </p:txBody>
      </p:sp>
      <p:sp>
        <p:nvSpPr>
          <p:cNvPr id="3" name="Marcador de contenido 2"/>
          <p:cNvSpPr>
            <a:spLocks noGrp="1"/>
          </p:cNvSpPr>
          <p:nvPr>
            <p:ph sz="quarter" idx="13"/>
          </p:nvPr>
        </p:nvSpPr>
        <p:spPr>
          <a:xfrm>
            <a:off x="913775" y="3783723"/>
            <a:ext cx="5106026" cy="2007476"/>
          </a:xfrm>
        </p:spPr>
        <p:txBody>
          <a:bodyPr>
            <a:normAutofit fontScale="70000" lnSpcReduction="20000"/>
          </a:bodyPr>
          <a:lstStyle/>
          <a:p>
            <a:r>
              <a:rPr lang="es-CO" dirty="0" smtClean="0"/>
              <a:t>si</a:t>
            </a:r>
            <a:r>
              <a:rPr lang="es-CO" dirty="0"/>
              <a:t> tus gustos se inclinan por el arroz, entonces este arroz es para ti. Este plato se compone obviamente por arroz pero adobado con rabo de res, el cual se sofríe con manteca de cochino.</a:t>
            </a:r>
          </a:p>
          <a:p>
            <a:r>
              <a:rPr lang="es-CO" dirty="0"/>
              <a:t>El arroz se cocina en el caldo donde se sancocha el rabo. Como resultado tenemos uno de los platos típicos favoritos con un sabor muy intenso y de una textura extra húmeda</a:t>
            </a:r>
          </a:p>
          <a:p>
            <a:endParaRPr lang="es-CO" dirty="0"/>
          </a:p>
        </p:txBody>
      </p:sp>
      <p:sp>
        <p:nvSpPr>
          <p:cNvPr id="4" name="Marcador de contenido 3"/>
          <p:cNvSpPr>
            <a:spLocks noGrp="1"/>
          </p:cNvSpPr>
          <p:nvPr>
            <p:ph sz="quarter" idx="14"/>
          </p:nvPr>
        </p:nvSpPr>
        <p:spPr>
          <a:xfrm>
            <a:off x="6096000" y="3783723"/>
            <a:ext cx="5181600" cy="2007476"/>
          </a:xfrm>
        </p:spPr>
        <p:txBody>
          <a:bodyPr>
            <a:normAutofit fontScale="70000" lnSpcReduction="20000"/>
          </a:bodyPr>
          <a:lstStyle/>
          <a:p>
            <a:r>
              <a:rPr lang="es-CO" dirty="0"/>
              <a:t>Los amantes de las sopas afrodisíacas, no pueden dejar de degustar este caldo de pescado.</a:t>
            </a:r>
          </a:p>
          <a:p>
            <a:r>
              <a:rPr lang="es-CO" dirty="0"/>
              <a:t>Para este se preparan las cuchas en agua, se le agregan cebollas y sal al gusto, cuando ya se va a poner en la mesa se le coloca un colorido picadillo de cilantro.</a:t>
            </a:r>
          </a:p>
          <a:p>
            <a:r>
              <a:rPr lang="es-CO" dirty="0"/>
              <a:t>No puedes dejar de probarlo!!</a:t>
            </a:r>
          </a:p>
          <a:p>
            <a:endParaRPr lang="es-CO" dirty="0"/>
          </a:p>
        </p:txBody>
      </p:sp>
      <p:pic>
        <p:nvPicPr>
          <p:cNvPr id="2052" name="Picture 4" descr="Arroz atollado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7327" y="2004793"/>
            <a:ext cx="2857500" cy="1609726"/>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omida del orino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8050" y="1982760"/>
            <a:ext cx="2857500" cy="1653792"/>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p:cNvSpPr/>
          <p:nvPr/>
        </p:nvSpPr>
        <p:spPr>
          <a:xfrm>
            <a:off x="2016583" y="1613428"/>
            <a:ext cx="1450205" cy="369332"/>
          </a:xfrm>
          <a:prstGeom prst="rect">
            <a:avLst/>
          </a:prstGeom>
        </p:spPr>
        <p:txBody>
          <a:bodyPr wrap="none">
            <a:spAutoFit/>
          </a:bodyPr>
          <a:lstStyle/>
          <a:p>
            <a:r>
              <a:rPr lang="es-CO" b="1" dirty="0"/>
              <a:t>Arroz llanero</a:t>
            </a:r>
          </a:p>
        </p:txBody>
      </p:sp>
      <p:sp>
        <p:nvSpPr>
          <p:cNvPr id="7" name="Rectángulo 6"/>
          <p:cNvSpPr/>
          <p:nvPr/>
        </p:nvSpPr>
        <p:spPr>
          <a:xfrm>
            <a:off x="7421831" y="1613428"/>
            <a:ext cx="2056973" cy="369332"/>
          </a:xfrm>
          <a:prstGeom prst="rect">
            <a:avLst/>
          </a:prstGeom>
        </p:spPr>
        <p:txBody>
          <a:bodyPr wrap="none">
            <a:spAutoFit/>
          </a:bodyPr>
          <a:lstStyle/>
          <a:p>
            <a:r>
              <a:rPr lang="es-CO" b="1" dirty="0">
                <a:solidFill>
                  <a:srgbClr val="000000"/>
                </a:solidFill>
                <a:latin typeface="Arima Madurai"/>
              </a:rPr>
              <a:t>Caldo de Cuchas</a:t>
            </a:r>
            <a:endParaRPr lang="es-CO" b="1" i="0" dirty="0">
              <a:solidFill>
                <a:srgbClr val="111111"/>
              </a:solidFill>
              <a:effectLst/>
              <a:latin typeface="Arima Madurai"/>
            </a:endParaRPr>
          </a:p>
        </p:txBody>
      </p:sp>
    </p:spTree>
    <p:extLst>
      <p:ext uri="{BB962C8B-B14F-4D97-AF65-F5344CB8AC3E}">
        <p14:creationId xmlns:p14="http://schemas.microsoft.com/office/powerpoint/2010/main" val="498663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Trajes </a:t>
            </a:r>
            <a:r>
              <a:rPr lang="es-CO" dirty="0" err="1" smtClean="0"/>
              <a:t>tipicos</a:t>
            </a:r>
            <a:endParaRPr lang="es-CO" dirty="0"/>
          </a:p>
        </p:txBody>
      </p:sp>
      <p:sp>
        <p:nvSpPr>
          <p:cNvPr id="3" name="Marcador de contenido 2"/>
          <p:cNvSpPr>
            <a:spLocks noGrp="1"/>
          </p:cNvSpPr>
          <p:nvPr>
            <p:ph sz="quarter" idx="13"/>
          </p:nvPr>
        </p:nvSpPr>
        <p:spPr/>
        <p:txBody>
          <a:bodyPr>
            <a:normAutofit fontScale="47500" lnSpcReduction="20000"/>
          </a:bodyPr>
          <a:lstStyle/>
          <a:p>
            <a:r>
              <a:rPr lang="es-CO" dirty="0"/>
              <a:t>En general, la ropa tradicional de Colombia es muy diversa, brillante y excéntrica. Y se la considera icónica para toda América Latina. Además, los lugareños mantienen sus tradiciones y usan vestidos populares en la vida cotidiana.</a:t>
            </a:r>
          </a:p>
          <a:p>
            <a:r>
              <a:rPr lang="es-CO" dirty="0"/>
              <a:t>Los trajes tradicionales de Colombia son tan variados como su clima. Por lo tanto, los lugareños tienen sus propias tradiciones de ropa que se adaptan a su entorno.</a:t>
            </a:r>
          </a:p>
          <a:p>
            <a:r>
              <a:rPr lang="es-CO" dirty="0"/>
              <a:t>Los que viven en la costa usan a menudo telas coloridas ligeras, sombreros, y una gran cantidad de joyería hecha con materiales naturales.</a:t>
            </a:r>
          </a:p>
          <a:p>
            <a:r>
              <a:rPr lang="es-CO" dirty="0"/>
              <a:t>Los habitantes de las montañas prefieren ponchos, sombreros de ala ancha y motivos florales en las telas. Las personas que viven en las selvas usan prendas muy pequeñas como lomos y pequeñas tapas; también usan joyas hechas con los materiales disponibles.</a:t>
            </a:r>
          </a:p>
          <a:p>
            <a:r>
              <a:rPr lang="es-CO" dirty="0"/>
              <a:t>En este artículos nos referiremos a la región de Orinoquia, que comprende la región oriental del país y abarca los departamentos de Arauca, Casanare, Meta y Vichada.</a:t>
            </a:r>
          </a:p>
          <a:p>
            <a:endParaRPr lang="es-CO" dirty="0"/>
          </a:p>
        </p:txBody>
      </p:sp>
      <p:pic>
        <p:nvPicPr>
          <p:cNvPr id="3074" name="Picture 2" descr="Traje folclÃ³rico tÃ­pico de la regiÃ³n de OrinoquÃ­a, Colombia."/>
          <p:cNvPicPr>
            <a:picLocks noGrp="1" noChangeAspect="1" noChangeArrowheads="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6768193" y="2366963"/>
            <a:ext cx="3913413" cy="3424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2310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Mitos y leyendas</a:t>
            </a:r>
            <a:endParaRPr lang="es-CO" dirty="0"/>
          </a:p>
        </p:txBody>
      </p:sp>
      <p:sp>
        <p:nvSpPr>
          <p:cNvPr id="3" name="Marcador de contenido 2"/>
          <p:cNvSpPr>
            <a:spLocks noGrp="1"/>
          </p:cNvSpPr>
          <p:nvPr>
            <p:ph sz="quarter" idx="13"/>
          </p:nvPr>
        </p:nvSpPr>
        <p:spPr/>
        <p:txBody>
          <a:bodyPr>
            <a:normAutofit fontScale="77500" lnSpcReduction="20000"/>
          </a:bodyPr>
          <a:lstStyle/>
          <a:p>
            <a:r>
              <a:rPr lang="es-CO" b="1" dirty="0"/>
              <a:t>La Sayona;</a:t>
            </a:r>
          </a:p>
          <a:p>
            <a:r>
              <a:rPr lang="es-CO" dirty="0"/>
              <a:t>cuenta de una señora que era muy celosa, una vez a ella le contaron que su esposo la estaba engañando con su propia madre lo cual era </a:t>
            </a:r>
            <a:r>
              <a:rPr lang="es-CO" dirty="0" smtClean="0"/>
              <a:t>mentira, </a:t>
            </a:r>
            <a:r>
              <a:rPr lang="es-CO" dirty="0"/>
              <a:t>ella </a:t>
            </a:r>
            <a:r>
              <a:rPr lang="es-CO" dirty="0" smtClean="0"/>
              <a:t>salió </a:t>
            </a:r>
            <a:r>
              <a:rPr lang="es-CO" dirty="0"/>
              <a:t>a la casa de su esposo y la </a:t>
            </a:r>
            <a:r>
              <a:rPr lang="es-CO" dirty="0" smtClean="0"/>
              <a:t>encendió </a:t>
            </a:r>
            <a:r>
              <a:rPr lang="es-CO" dirty="0"/>
              <a:t>en </a:t>
            </a:r>
            <a:r>
              <a:rPr lang="es-CO" dirty="0" smtClean="0"/>
              <a:t>llamas </a:t>
            </a:r>
            <a:r>
              <a:rPr lang="es-CO" dirty="0"/>
              <a:t>matando a su hijo de 9 meses y a su esposo luego fue a la casa de su madre y la mato a </a:t>
            </a:r>
            <a:r>
              <a:rPr lang="es-CO" dirty="0" smtClean="0"/>
              <a:t>machetazos, </a:t>
            </a:r>
            <a:r>
              <a:rPr lang="es-CO" dirty="0"/>
              <a:t>dicen que </a:t>
            </a:r>
            <a:r>
              <a:rPr lang="es-CO" dirty="0" smtClean="0"/>
              <a:t>cuando </a:t>
            </a:r>
            <a:r>
              <a:rPr lang="es-CO" dirty="0"/>
              <a:t>hay un hombre infiel ella sale y lo mata de un infarto o de otra forma </a:t>
            </a:r>
            <a:r>
              <a:rPr lang="es-CO" dirty="0" smtClean="0"/>
              <a:t>horrorosa, </a:t>
            </a:r>
            <a:r>
              <a:rPr lang="es-CO" dirty="0"/>
              <a:t>dicen que es como ver a la propia muerte, Leyenda del </a:t>
            </a:r>
            <a:r>
              <a:rPr lang="es-CO" dirty="0" smtClean="0"/>
              <a:t>Arauca. La </a:t>
            </a:r>
            <a:r>
              <a:rPr lang="es-CO" dirty="0"/>
              <a:t>sayona.</a:t>
            </a:r>
            <a:endParaRPr lang="es-CO" dirty="0"/>
          </a:p>
        </p:txBody>
      </p:sp>
      <p:pic>
        <p:nvPicPr>
          <p:cNvPr id="4098" name="Picture 2" descr="http://2.bp.blogspot.com/-Ag6dmy2JDnE/TVhmo9F6WiI/AAAAAAAAACE/uJQUmAB6ew8/s1600/la-sayona.jpg"/>
          <p:cNvPicPr>
            <a:picLocks noGrp="1" noChangeAspect="1" noChangeArrowheads="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6737131" y="2469931"/>
            <a:ext cx="4172607" cy="3028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78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Mitos y leyendas</a:t>
            </a:r>
            <a:endParaRPr lang="es-CO" dirty="0"/>
          </a:p>
        </p:txBody>
      </p:sp>
      <p:sp>
        <p:nvSpPr>
          <p:cNvPr id="3" name="Marcador de contenido 2"/>
          <p:cNvSpPr>
            <a:spLocks noGrp="1"/>
          </p:cNvSpPr>
          <p:nvPr>
            <p:ph sz="quarter" idx="13"/>
          </p:nvPr>
        </p:nvSpPr>
        <p:spPr/>
        <p:txBody>
          <a:bodyPr>
            <a:normAutofit fontScale="85000" lnSpcReduction="10000"/>
          </a:bodyPr>
          <a:lstStyle/>
          <a:p>
            <a:r>
              <a:rPr lang="es-CO" b="1" dirty="0"/>
              <a:t>El </a:t>
            </a:r>
            <a:r>
              <a:rPr lang="es-CO" b="1" dirty="0" err="1"/>
              <a:t>Silbon</a:t>
            </a:r>
            <a:r>
              <a:rPr lang="es-CO" b="1" dirty="0"/>
              <a:t>;</a:t>
            </a:r>
          </a:p>
          <a:p>
            <a:r>
              <a:rPr lang="es-CO" dirty="0"/>
              <a:t>Cuenta la historia de un señor que por haber asesinado a sus padres </a:t>
            </a:r>
            <a:r>
              <a:rPr lang="es-CO" dirty="0" smtClean="0"/>
              <a:t>baja </a:t>
            </a:r>
            <a:r>
              <a:rPr lang="es-CO" dirty="0"/>
              <a:t>como alma en pena con un saco de huesos de sus progenitores, </a:t>
            </a:r>
            <a:r>
              <a:rPr lang="es-CO" dirty="0" smtClean="0"/>
              <a:t>carago </a:t>
            </a:r>
            <a:r>
              <a:rPr lang="es-CO" dirty="0"/>
              <a:t>un </a:t>
            </a:r>
            <a:r>
              <a:rPr lang="es-CO" dirty="0" smtClean="0"/>
              <a:t>silbato, dicen </a:t>
            </a:r>
            <a:r>
              <a:rPr lang="es-CO" dirty="0"/>
              <a:t>que cuando se escucha cerca esta lejos y cuando se </a:t>
            </a:r>
            <a:r>
              <a:rPr lang="es-CO" dirty="0" smtClean="0"/>
              <a:t>escucha </a:t>
            </a:r>
            <a:r>
              <a:rPr lang="es-CO" dirty="0"/>
              <a:t>lejos esta cerca aunque dicen que el que lo escuche es </a:t>
            </a:r>
            <a:r>
              <a:rPr lang="es-CO" dirty="0" smtClean="0"/>
              <a:t>símbolo </a:t>
            </a:r>
            <a:r>
              <a:rPr lang="es-CO" dirty="0"/>
              <a:t>de muerte , leyenda de los llanos  y de </a:t>
            </a:r>
            <a:r>
              <a:rPr lang="es-CO" dirty="0" smtClean="0"/>
              <a:t>Venezuela. El Silbón;</a:t>
            </a:r>
            <a:r>
              <a:rPr lang="es-CO" dirty="0"/>
              <a:t> </a:t>
            </a:r>
            <a:r>
              <a:rPr lang="es-CO" dirty="0"/>
              <a:t/>
            </a:r>
            <a:br>
              <a:rPr lang="es-CO" dirty="0"/>
            </a:br>
            <a:endParaRPr lang="es-CO" dirty="0"/>
          </a:p>
        </p:txBody>
      </p:sp>
      <p:pic>
        <p:nvPicPr>
          <p:cNvPr id="5122" name="Picture 2" descr="http://2.bp.blogspot.com/-hxZMfM8Mmk4/TVhq3wf19eI/AAAAAAAAACI/AmsqqUPWVxQ/s1600/el-silbon1.jpg"/>
          <p:cNvPicPr>
            <a:picLocks noGrp="1" noChangeAspect="1" noChangeArrowheads="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7012781" y="2366963"/>
            <a:ext cx="3424237" cy="3424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8644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cultura</a:t>
            </a:r>
            <a:endParaRPr lang="es-CO" dirty="0"/>
          </a:p>
        </p:txBody>
      </p:sp>
      <p:sp>
        <p:nvSpPr>
          <p:cNvPr id="3" name="Marcador de contenido 2"/>
          <p:cNvSpPr>
            <a:spLocks noGrp="1"/>
          </p:cNvSpPr>
          <p:nvPr>
            <p:ph sz="quarter" idx="13"/>
          </p:nvPr>
        </p:nvSpPr>
        <p:spPr>
          <a:xfrm>
            <a:off x="913774" y="2367092"/>
            <a:ext cx="5106026" cy="4023198"/>
          </a:xfrm>
        </p:spPr>
        <p:txBody>
          <a:bodyPr>
            <a:noAutofit/>
          </a:bodyPr>
          <a:lstStyle/>
          <a:p>
            <a:r>
              <a:rPr lang="es-CO" sz="900" dirty="0"/>
              <a:t>La llanera es la subcultura colombiana dominante en la región y de particularidades bien distinguibles. El </a:t>
            </a:r>
            <a:r>
              <a:rPr lang="es-CO" sz="900" i="1" dirty="0"/>
              <a:t>llanero</a:t>
            </a:r>
            <a:r>
              <a:rPr lang="es-CO" sz="900" dirty="0"/>
              <a:t> es trabajador, dedicado a la crianza de ganado (</a:t>
            </a:r>
            <a:r>
              <a:rPr lang="es-CO" sz="900" i="1" dirty="0"/>
              <a:t>el vaquero</a:t>
            </a:r>
            <a:r>
              <a:rPr lang="es-CO" sz="900" dirty="0"/>
              <a:t> por excelencia de Colombia) dada la inmensidad de las llanuras que permiten criar el ganado.</a:t>
            </a:r>
          </a:p>
          <a:p>
            <a:r>
              <a:rPr lang="es-CO" sz="900" dirty="0"/>
              <a:t>Debido a las circunstancias ambientales, a las formas de trabajo (vaquería, montar a caballo), su música, sus leyendas, su vivienda, el llanero utiliza el liquiliqui, un traje fresco, liviano y sencillo utilizado como atuendo masculino en el baile del joropo, el aire musical y la danza tradicional llanera. El vestido de la mujer consiste en una falda ancha de pisos que cae al tobillo en la que se gastan siete varas de tela de fondo claro o rojo y con flores, sobre la costura de cada piso lleva </a:t>
            </a:r>
            <a:r>
              <a:rPr lang="es-CO" sz="900" dirty="0" smtClean="0"/>
              <a:t>ojaló </a:t>
            </a:r>
            <a:r>
              <a:rPr lang="es-CO" sz="900" dirty="0"/>
              <a:t>(cinta). Se utiliza enagua y combinación ancha. La blusa de manga tres cuartos, cuello alto, adornado con cintas y botonadura atrás en el mismo color de la falda, enterizo (pegado falda y blusa), cotiza de suela y lazos de cinta que adornan la cabeza. Hoy, se usa la misma falda pero en el borde lleva encaje ancho y va a media pierna; blusa blanca con escote, arandela y manga corta. La mujer llanera prefiere llevar el cabello suelto con una flor de cayena.</a:t>
            </a:r>
          </a:p>
          <a:p>
            <a:r>
              <a:rPr lang="es-CO" sz="900" dirty="0"/>
              <a:t>El hombre también usaba pantalón blanco remangado a media pierna (para cruzar el río) y no mojarse, camisa blanca o roja sin cuello. También pantalón negro con camisa blanca. En algunas ocasiones usaban vestidos completos color caqui, camisa que bajaba suelta por encima del pantalón. Usaba sombrero alón prefiriendo el </a:t>
            </a:r>
            <a:r>
              <a:rPr lang="es-CO" sz="900" i="1" dirty="0" smtClean="0"/>
              <a:t>pelo guama</a:t>
            </a:r>
            <a:r>
              <a:rPr lang="es-CO" sz="900" dirty="0"/>
              <a:t> por lo pesado para garantizar que en la carrera del caballo o zapateo no se caiga, es de color negro o araguato.</a:t>
            </a:r>
          </a:p>
          <a:p>
            <a:endParaRPr lang="es-CO" sz="900" dirty="0"/>
          </a:p>
        </p:txBody>
      </p:sp>
      <p:pic>
        <p:nvPicPr>
          <p:cNvPr id="7170" name="Picture 2" descr="Resultado de imagen para cultura de la RegiÃ³n de la OrinoquÃ­a"/>
          <p:cNvPicPr>
            <a:picLocks noGrp="1" noChangeAspect="1" noChangeArrowheads="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6568965" y="2112578"/>
            <a:ext cx="4614041" cy="4151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4664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Departamentos y ciudades</a:t>
            </a:r>
            <a:endParaRPr lang="es-CO" dirty="0"/>
          </a:p>
        </p:txBody>
      </p:sp>
      <p:sp>
        <p:nvSpPr>
          <p:cNvPr id="3" name="Marcador de contenido 2"/>
          <p:cNvSpPr>
            <a:spLocks noGrp="1"/>
          </p:cNvSpPr>
          <p:nvPr>
            <p:ph sz="quarter" idx="13"/>
          </p:nvPr>
        </p:nvSpPr>
        <p:spPr/>
        <p:txBody>
          <a:bodyPr>
            <a:normAutofit fontScale="62500" lnSpcReduction="20000"/>
          </a:bodyPr>
          <a:lstStyle/>
          <a:p>
            <a:r>
              <a:rPr lang="es-CO" dirty="0"/>
              <a:t>Las principales ciudades de los Llanos Orientales son en su orden:</a:t>
            </a:r>
          </a:p>
          <a:p>
            <a:r>
              <a:rPr lang="es-CO" dirty="0"/>
              <a:t>Villavicencio, capital del departamento del Meta</a:t>
            </a:r>
          </a:p>
          <a:p>
            <a:r>
              <a:rPr lang="es-CO" dirty="0"/>
              <a:t>Yopal, capital del Casanare;</a:t>
            </a:r>
          </a:p>
          <a:p>
            <a:r>
              <a:rPr lang="es-CO" dirty="0"/>
              <a:t>Arauca, capital de Arauca</a:t>
            </a:r>
          </a:p>
          <a:p>
            <a:r>
              <a:rPr lang="es-CO" dirty="0"/>
              <a:t>Granada, Meta</a:t>
            </a:r>
          </a:p>
          <a:p>
            <a:r>
              <a:rPr lang="es-CO" dirty="0"/>
              <a:t>Tame, Arauca</a:t>
            </a:r>
          </a:p>
          <a:p>
            <a:r>
              <a:rPr lang="es-CO" dirty="0"/>
              <a:t>Aguazul Segundo municipio en importancia de Casanare</a:t>
            </a:r>
          </a:p>
          <a:p>
            <a:r>
              <a:rPr lang="es-CO" dirty="0"/>
              <a:t>Puerto Carreño, capital del Vichada</a:t>
            </a:r>
          </a:p>
          <a:p>
            <a:r>
              <a:rPr lang="es-CO" dirty="0" smtClean="0"/>
              <a:t>Acacias,</a:t>
            </a:r>
            <a:r>
              <a:rPr lang="es-CO" dirty="0"/>
              <a:t> Meta.</a:t>
            </a:r>
          </a:p>
          <a:p>
            <a:r>
              <a:rPr lang="es-CO" dirty="0"/>
              <a:t>Puerto López, municipio del Meta</a:t>
            </a:r>
          </a:p>
          <a:p>
            <a:endParaRPr lang="es-CO" dirty="0"/>
          </a:p>
        </p:txBody>
      </p:sp>
      <p:sp>
        <p:nvSpPr>
          <p:cNvPr id="4" name="Marcador de contenido 3"/>
          <p:cNvSpPr>
            <a:spLocks noGrp="1"/>
          </p:cNvSpPr>
          <p:nvPr>
            <p:ph sz="quarter" idx="14"/>
          </p:nvPr>
        </p:nvSpPr>
        <p:spPr/>
        <p:txBody>
          <a:bodyPr/>
          <a:lstStyle/>
          <a:p>
            <a:r>
              <a:rPr lang="es-CO" dirty="0"/>
              <a:t>Los departamentos que tienen territorio en los llanos colombianos son:</a:t>
            </a:r>
          </a:p>
          <a:p>
            <a:r>
              <a:rPr lang="es-CO" dirty="0"/>
              <a:t>Arauca, capital Arauca.</a:t>
            </a:r>
          </a:p>
          <a:p>
            <a:r>
              <a:rPr lang="es-CO" dirty="0"/>
              <a:t>Casanare, capital Yopal.</a:t>
            </a:r>
          </a:p>
          <a:p>
            <a:r>
              <a:rPr lang="es-CO" dirty="0"/>
              <a:t>Meta, capital Villavicencio.</a:t>
            </a:r>
          </a:p>
          <a:p>
            <a:r>
              <a:rPr lang="es-CO" dirty="0"/>
              <a:t>Vichada, capital Puerto Carreño</a:t>
            </a:r>
          </a:p>
          <a:p>
            <a:endParaRPr lang="es-CO" dirty="0"/>
          </a:p>
        </p:txBody>
      </p:sp>
    </p:spTree>
    <p:extLst>
      <p:ext uri="{BB962C8B-B14F-4D97-AF65-F5344CB8AC3E}">
        <p14:creationId xmlns:p14="http://schemas.microsoft.com/office/powerpoint/2010/main" val="2607301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hidrografía</a:t>
            </a:r>
            <a:endParaRPr lang="es-CO" dirty="0"/>
          </a:p>
        </p:txBody>
      </p:sp>
      <p:sp>
        <p:nvSpPr>
          <p:cNvPr id="3" name="Marcador de contenido 2"/>
          <p:cNvSpPr>
            <a:spLocks noGrp="1"/>
          </p:cNvSpPr>
          <p:nvPr>
            <p:ph sz="quarter" idx="13"/>
          </p:nvPr>
        </p:nvSpPr>
        <p:spPr/>
        <p:txBody>
          <a:bodyPr>
            <a:normAutofit fontScale="77500" lnSpcReduction="20000"/>
          </a:bodyPr>
          <a:lstStyle/>
          <a:p>
            <a:r>
              <a:rPr lang="es-CO" dirty="0"/>
              <a:t>Conforman la hidrografía de la región todos los ríos de la vertiente del río Orinoco (incluyéndole), los cuales suman unos 328 000 km². Está formada por las siguientes cuencas:</a:t>
            </a:r>
          </a:p>
          <a:p>
            <a:r>
              <a:rPr lang="es-CO" dirty="0"/>
              <a:t>Cuenca del río Guaviare (140 000 km²)</a:t>
            </a:r>
          </a:p>
          <a:p>
            <a:r>
              <a:rPr lang="es-CO" dirty="0"/>
              <a:t>Cuenca del río Meta (112 000 km²)</a:t>
            </a:r>
          </a:p>
          <a:p>
            <a:r>
              <a:rPr lang="es-CO" dirty="0"/>
              <a:t>Cuenca del río Vichada (26 000 km²)</a:t>
            </a:r>
          </a:p>
          <a:p>
            <a:r>
              <a:rPr lang="es-CO" dirty="0"/>
              <a:t>Otras cuencas (22 000 km²)</a:t>
            </a:r>
          </a:p>
          <a:p>
            <a:r>
              <a:rPr lang="es-CO" dirty="0"/>
              <a:t>Cuenca del río Tomo (20 000 km²)</a:t>
            </a:r>
          </a:p>
          <a:p>
            <a:r>
              <a:rPr lang="es-CO" dirty="0"/>
              <a:t>Cuenca del río Arauca (parte colombiana) (8 000 km²)</a:t>
            </a:r>
          </a:p>
          <a:p>
            <a:r>
              <a:rPr lang="es-CO" dirty="0"/>
              <a:t>Cuenca del río Casanare</a:t>
            </a:r>
          </a:p>
          <a:p>
            <a:endParaRPr lang="es-CO" dirty="0"/>
          </a:p>
        </p:txBody>
      </p:sp>
    </p:spTree>
    <p:extLst>
      <p:ext uri="{BB962C8B-B14F-4D97-AF65-F5344CB8AC3E}">
        <p14:creationId xmlns:p14="http://schemas.microsoft.com/office/powerpoint/2010/main" val="1853008134"/>
      </p:ext>
    </p:extLst>
  </p:cSld>
  <p:clrMapOvr>
    <a:masterClrMapping/>
  </p:clrMapOvr>
</p:sld>
</file>

<file path=ppt/theme/theme1.xml><?xml version="1.0" encoding="utf-8"?>
<a:theme xmlns:a="http://schemas.openxmlformats.org/drawingml/2006/main" name="Got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TM04033925[[fn=Gota]]</Template>
  <TotalTime>40</TotalTime>
  <Words>503</Words>
  <Application>Microsoft Office PowerPoint</Application>
  <PresentationFormat>Panorámica</PresentationFormat>
  <Paragraphs>57</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Arima Madurai</vt:lpstr>
      <vt:lpstr>Tw Cen MT</vt:lpstr>
      <vt:lpstr>Gota</vt:lpstr>
      <vt:lpstr>Región de la orinoquia</vt:lpstr>
      <vt:lpstr>Región orinoquia</vt:lpstr>
      <vt:lpstr>Platos tipicos</vt:lpstr>
      <vt:lpstr>Trajes tipicos</vt:lpstr>
      <vt:lpstr>Mitos y leyendas</vt:lpstr>
      <vt:lpstr>Mitos y leyendas</vt:lpstr>
      <vt:lpstr>cultura</vt:lpstr>
      <vt:lpstr>Departamentos y ciudades</vt:lpstr>
      <vt:lpstr>hidrografía</vt:lpstr>
      <vt:lpstr>economía</vt:lpstr>
    </vt:vector>
  </TitlesOfParts>
  <Company>SED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Región de la orinoquia</dc:title>
  <dc:creator>Estudiantes</dc:creator>
  <cp:lastModifiedBy>Estudiantes</cp:lastModifiedBy>
  <cp:revision>4</cp:revision>
  <dcterms:created xsi:type="dcterms:W3CDTF">2018-09-24T12:45:27Z</dcterms:created>
  <dcterms:modified xsi:type="dcterms:W3CDTF">2018-09-24T13:25:57Z</dcterms:modified>
</cp:coreProperties>
</file>