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258" r:id="rId2"/>
    <p:sldId id="259" r:id="rId3"/>
    <p:sldId id="260" r:id="rId4"/>
    <p:sldId id="261" r:id="rId5"/>
    <p:sldId id="262" r:id="rId6"/>
    <p:sldId id="263" r:id="rId7"/>
    <p:sldId id="264" r:id="rId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A7C34DFE-2C60-4339-A7F1-3D7E1BD88DCC}" type="datetimeFigureOut">
              <a:rPr lang="es-CO" smtClean="0"/>
              <a:t>1/08/2018</a:t>
            </a:fld>
            <a:endParaRPr lang="es-CO"/>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s-CO"/>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FC3541F-54F4-40F6-9941-B704FC53C92D}" type="slidenum">
              <a:rPr lang="es-CO" smtClean="0"/>
              <a:t>‹Nº›</a:t>
            </a:fld>
            <a:endParaRPr lang="es-CO"/>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19869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7C34DFE-2C60-4339-A7F1-3D7E1BD88DCC}" type="datetimeFigureOut">
              <a:rPr lang="es-CO" smtClean="0"/>
              <a:t>1/08/2018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FC3541F-54F4-40F6-9941-B704FC53C92D}" type="slidenum">
              <a:rPr lang="es-CO" smtClean="0"/>
              <a:t>‹Nº›</a:t>
            </a:fld>
            <a:endParaRPr lang="es-CO"/>
          </a:p>
        </p:txBody>
      </p:sp>
    </p:spTree>
    <p:extLst>
      <p:ext uri="{BB962C8B-B14F-4D97-AF65-F5344CB8AC3E}">
        <p14:creationId xmlns:p14="http://schemas.microsoft.com/office/powerpoint/2010/main" val="3988244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7C34DFE-2C60-4339-A7F1-3D7E1BD88DCC}" type="datetimeFigureOut">
              <a:rPr lang="es-CO" smtClean="0"/>
              <a:t>1/08/2018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FC3541F-54F4-40F6-9941-B704FC53C92D}" type="slidenum">
              <a:rPr lang="es-CO" smtClean="0"/>
              <a:t>‹Nº›</a:t>
            </a:fld>
            <a:endParaRPr lang="es-CO"/>
          </a:p>
        </p:txBody>
      </p:sp>
    </p:spTree>
    <p:extLst>
      <p:ext uri="{BB962C8B-B14F-4D97-AF65-F5344CB8AC3E}">
        <p14:creationId xmlns:p14="http://schemas.microsoft.com/office/powerpoint/2010/main" val="2576571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7C34DFE-2C60-4339-A7F1-3D7E1BD88DCC}" type="datetimeFigureOut">
              <a:rPr lang="es-CO" smtClean="0"/>
              <a:t>1/08/2018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FC3541F-54F4-40F6-9941-B704FC53C92D}" type="slidenum">
              <a:rPr lang="es-CO" smtClean="0"/>
              <a:t>‹Nº›</a:t>
            </a:fld>
            <a:endParaRPr lang="es-CO"/>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63193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7C34DFE-2C60-4339-A7F1-3D7E1BD88DCC}" type="datetimeFigureOut">
              <a:rPr lang="es-CO" smtClean="0"/>
              <a:t>1/08/2018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FC3541F-54F4-40F6-9941-B704FC53C92D}" type="slidenum">
              <a:rPr lang="es-CO" smtClean="0"/>
              <a:t>‹Nº›</a:t>
            </a:fld>
            <a:endParaRPr lang="es-CO"/>
          </a:p>
        </p:txBody>
      </p:sp>
    </p:spTree>
    <p:extLst>
      <p:ext uri="{BB962C8B-B14F-4D97-AF65-F5344CB8AC3E}">
        <p14:creationId xmlns:p14="http://schemas.microsoft.com/office/powerpoint/2010/main" val="374920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A7C34DFE-2C60-4339-A7F1-3D7E1BD88DCC}" type="datetimeFigureOut">
              <a:rPr lang="es-CO" smtClean="0"/>
              <a:t>1/08/2018</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DFC3541F-54F4-40F6-9941-B704FC53C92D}" type="slidenum">
              <a:rPr lang="es-CO" smtClean="0"/>
              <a:t>‹Nº›</a:t>
            </a:fld>
            <a:endParaRPr lang="es-CO"/>
          </a:p>
        </p:txBody>
      </p:sp>
    </p:spTree>
    <p:extLst>
      <p:ext uri="{BB962C8B-B14F-4D97-AF65-F5344CB8AC3E}">
        <p14:creationId xmlns:p14="http://schemas.microsoft.com/office/powerpoint/2010/main" val="3335001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A7C34DFE-2C60-4339-A7F1-3D7E1BD88DCC}" type="datetimeFigureOut">
              <a:rPr lang="es-CO" smtClean="0"/>
              <a:t>1/08/2018</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DFC3541F-54F4-40F6-9941-B704FC53C92D}" type="slidenum">
              <a:rPr lang="es-CO" smtClean="0"/>
              <a:t>‹Nº›</a:t>
            </a:fld>
            <a:endParaRPr lang="es-CO"/>
          </a:p>
        </p:txBody>
      </p:sp>
    </p:spTree>
    <p:extLst>
      <p:ext uri="{BB962C8B-B14F-4D97-AF65-F5344CB8AC3E}">
        <p14:creationId xmlns:p14="http://schemas.microsoft.com/office/powerpoint/2010/main" val="3423274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7C34DFE-2C60-4339-A7F1-3D7E1BD88DCC}" type="datetimeFigureOut">
              <a:rPr lang="es-CO" smtClean="0"/>
              <a:t>1/08/2018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FC3541F-54F4-40F6-9941-B704FC53C92D}" type="slidenum">
              <a:rPr lang="es-CO" smtClean="0"/>
              <a:t>‹Nº›</a:t>
            </a:fld>
            <a:endParaRPr lang="es-CO"/>
          </a:p>
        </p:txBody>
      </p:sp>
    </p:spTree>
    <p:extLst>
      <p:ext uri="{BB962C8B-B14F-4D97-AF65-F5344CB8AC3E}">
        <p14:creationId xmlns:p14="http://schemas.microsoft.com/office/powerpoint/2010/main" val="2988379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7C34DFE-2C60-4339-A7F1-3D7E1BD88DCC}" type="datetimeFigureOut">
              <a:rPr lang="es-CO" smtClean="0"/>
              <a:t>1/08/2018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FC3541F-54F4-40F6-9941-B704FC53C92D}" type="slidenum">
              <a:rPr lang="es-CO" smtClean="0"/>
              <a:t>‹Nº›</a:t>
            </a:fld>
            <a:endParaRPr lang="es-CO"/>
          </a:p>
        </p:txBody>
      </p:sp>
    </p:spTree>
    <p:extLst>
      <p:ext uri="{BB962C8B-B14F-4D97-AF65-F5344CB8AC3E}">
        <p14:creationId xmlns:p14="http://schemas.microsoft.com/office/powerpoint/2010/main" val="2171274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7C34DFE-2C60-4339-A7F1-3D7E1BD88DCC}" type="datetimeFigureOut">
              <a:rPr lang="es-CO" smtClean="0"/>
              <a:t>1/08/2018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FC3541F-54F4-40F6-9941-B704FC53C92D}" type="slidenum">
              <a:rPr lang="es-CO" smtClean="0"/>
              <a:t>‹Nº›</a:t>
            </a:fld>
            <a:endParaRPr lang="es-CO"/>
          </a:p>
        </p:txBody>
      </p:sp>
    </p:spTree>
    <p:extLst>
      <p:ext uri="{BB962C8B-B14F-4D97-AF65-F5344CB8AC3E}">
        <p14:creationId xmlns:p14="http://schemas.microsoft.com/office/powerpoint/2010/main" val="369338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A7C34DFE-2C60-4339-A7F1-3D7E1BD88DCC}" type="datetimeFigureOut">
              <a:rPr lang="es-CO" smtClean="0"/>
              <a:t>1/08/2018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FC3541F-54F4-40F6-9941-B704FC53C92D}" type="slidenum">
              <a:rPr lang="es-CO" smtClean="0"/>
              <a:t>‹Nº›</a:t>
            </a:fld>
            <a:endParaRPr lang="es-CO"/>
          </a:p>
        </p:txBody>
      </p:sp>
    </p:spTree>
    <p:extLst>
      <p:ext uri="{BB962C8B-B14F-4D97-AF65-F5344CB8AC3E}">
        <p14:creationId xmlns:p14="http://schemas.microsoft.com/office/powerpoint/2010/main" val="151833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7C34DFE-2C60-4339-A7F1-3D7E1BD88DCC}" type="datetimeFigureOut">
              <a:rPr lang="es-CO" smtClean="0"/>
              <a:t>1/08/2018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FC3541F-54F4-40F6-9941-B704FC53C92D}" type="slidenum">
              <a:rPr lang="es-CO" smtClean="0"/>
              <a:t>‹Nº›</a:t>
            </a:fld>
            <a:endParaRPr lang="es-CO"/>
          </a:p>
        </p:txBody>
      </p:sp>
    </p:spTree>
    <p:extLst>
      <p:ext uri="{BB962C8B-B14F-4D97-AF65-F5344CB8AC3E}">
        <p14:creationId xmlns:p14="http://schemas.microsoft.com/office/powerpoint/2010/main" val="1258143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7C34DFE-2C60-4339-A7F1-3D7E1BD88DCC}" type="datetimeFigureOut">
              <a:rPr lang="es-CO" smtClean="0"/>
              <a:t>1/08/2018</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DFC3541F-54F4-40F6-9941-B704FC53C92D}" type="slidenum">
              <a:rPr lang="es-CO" smtClean="0"/>
              <a:t>‹Nº›</a:t>
            </a:fld>
            <a:endParaRPr lang="es-CO"/>
          </a:p>
        </p:txBody>
      </p:sp>
    </p:spTree>
    <p:extLst>
      <p:ext uri="{BB962C8B-B14F-4D97-AF65-F5344CB8AC3E}">
        <p14:creationId xmlns:p14="http://schemas.microsoft.com/office/powerpoint/2010/main" val="1054828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7C34DFE-2C60-4339-A7F1-3D7E1BD88DCC}" type="datetimeFigureOut">
              <a:rPr lang="es-CO" smtClean="0"/>
              <a:t>1/08/2018</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DFC3541F-54F4-40F6-9941-B704FC53C92D}" type="slidenum">
              <a:rPr lang="es-CO" smtClean="0"/>
              <a:t>‹Nº›</a:t>
            </a:fld>
            <a:endParaRPr lang="es-CO"/>
          </a:p>
        </p:txBody>
      </p:sp>
    </p:spTree>
    <p:extLst>
      <p:ext uri="{BB962C8B-B14F-4D97-AF65-F5344CB8AC3E}">
        <p14:creationId xmlns:p14="http://schemas.microsoft.com/office/powerpoint/2010/main" val="2831074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34DFE-2C60-4339-A7F1-3D7E1BD88DCC}" type="datetimeFigureOut">
              <a:rPr lang="es-CO" smtClean="0"/>
              <a:t>1/08/2018</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DFC3541F-54F4-40F6-9941-B704FC53C92D}" type="slidenum">
              <a:rPr lang="es-CO" smtClean="0"/>
              <a:t>‹Nº›</a:t>
            </a:fld>
            <a:endParaRPr lang="es-CO"/>
          </a:p>
        </p:txBody>
      </p:sp>
    </p:spTree>
    <p:extLst>
      <p:ext uri="{BB962C8B-B14F-4D97-AF65-F5344CB8AC3E}">
        <p14:creationId xmlns:p14="http://schemas.microsoft.com/office/powerpoint/2010/main" val="3490917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7C34DFE-2C60-4339-A7F1-3D7E1BD88DCC}" type="datetimeFigureOut">
              <a:rPr lang="es-CO" smtClean="0"/>
              <a:t>1/08/2018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FC3541F-54F4-40F6-9941-B704FC53C92D}" type="slidenum">
              <a:rPr lang="es-CO" smtClean="0"/>
              <a:t>‹Nº›</a:t>
            </a:fld>
            <a:endParaRPr lang="es-CO"/>
          </a:p>
        </p:txBody>
      </p:sp>
    </p:spTree>
    <p:extLst>
      <p:ext uri="{BB962C8B-B14F-4D97-AF65-F5344CB8AC3E}">
        <p14:creationId xmlns:p14="http://schemas.microsoft.com/office/powerpoint/2010/main" val="392002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7C34DFE-2C60-4339-A7F1-3D7E1BD88DCC}" type="datetimeFigureOut">
              <a:rPr lang="es-CO" smtClean="0"/>
              <a:t>1/08/2018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FC3541F-54F4-40F6-9941-B704FC53C92D}" type="slidenum">
              <a:rPr lang="es-CO" smtClean="0"/>
              <a:t>‹Nº›</a:t>
            </a:fld>
            <a:endParaRPr lang="es-CO"/>
          </a:p>
        </p:txBody>
      </p:sp>
    </p:spTree>
    <p:extLst>
      <p:ext uri="{BB962C8B-B14F-4D97-AF65-F5344CB8AC3E}">
        <p14:creationId xmlns:p14="http://schemas.microsoft.com/office/powerpoint/2010/main" val="191971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A7C34DFE-2C60-4339-A7F1-3D7E1BD88DCC}" type="datetimeFigureOut">
              <a:rPr lang="es-CO" smtClean="0"/>
              <a:t>1/08/2018</a:t>
            </a:fld>
            <a:endParaRPr lang="es-CO"/>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s-CO"/>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FC3541F-54F4-40F6-9941-B704FC53C92D}" type="slidenum">
              <a:rPr lang="es-CO" smtClean="0"/>
              <a:t>‹Nº›</a:t>
            </a:fld>
            <a:endParaRPr lang="es-CO"/>
          </a:p>
        </p:txBody>
      </p:sp>
    </p:spTree>
    <p:extLst>
      <p:ext uri="{BB962C8B-B14F-4D97-AF65-F5344CB8AC3E}">
        <p14:creationId xmlns:p14="http://schemas.microsoft.com/office/powerpoint/2010/main" val="352353727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405999" y="2168548"/>
            <a:ext cx="5379999" cy="923330"/>
          </a:xfrm>
          <a:prstGeom prst="rect">
            <a:avLst/>
          </a:prstGeom>
          <a:noFill/>
        </p:spPr>
        <p:txBody>
          <a:bodyPr wrap="none" lIns="91440" tIns="45720" rIns="91440" bIns="45720">
            <a:spAutoFit/>
          </a:bodyPr>
          <a:lstStyle/>
          <a:p>
            <a:pPr algn="ctr"/>
            <a:r>
              <a:rPr lang="es-ES" sz="5400" b="1" cap="none" spc="0" smtClean="0">
                <a:ln w="22225">
                  <a:solidFill>
                    <a:schemeClr val="accent2"/>
                  </a:solidFill>
                  <a:prstDash val="solid"/>
                </a:ln>
                <a:solidFill>
                  <a:schemeClr val="accent2">
                    <a:lumMod val="40000"/>
                    <a:lumOff val="60000"/>
                  </a:schemeClr>
                </a:solidFill>
                <a:effectLst/>
              </a:rPr>
              <a:t>Región Amazónica</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6" name="Rectángulo 5"/>
          <p:cNvSpPr/>
          <p:nvPr/>
        </p:nvSpPr>
        <p:spPr>
          <a:xfrm>
            <a:off x="2901071" y="2967335"/>
            <a:ext cx="6389891" cy="584775"/>
          </a:xfrm>
          <a:prstGeom prst="rect">
            <a:avLst/>
          </a:prstGeom>
          <a:noFill/>
        </p:spPr>
        <p:txBody>
          <a:bodyPr wrap="none" lIns="91440" tIns="45720" rIns="91440" bIns="45720">
            <a:spAutoFit/>
          </a:bodyPr>
          <a:lstStyle/>
          <a:p>
            <a:pPr algn="ctr"/>
            <a:r>
              <a:rPr lang="es-ES" sz="3200" b="1" dirty="0" smtClean="0">
                <a:ln w="22225">
                  <a:solidFill>
                    <a:schemeClr val="accent2"/>
                  </a:solidFill>
                  <a:prstDash val="solid"/>
                </a:ln>
                <a:solidFill>
                  <a:schemeClr val="accent2">
                    <a:lumMod val="40000"/>
                    <a:lumOff val="60000"/>
                  </a:schemeClr>
                </a:solidFill>
              </a:rPr>
              <a:t>Estudiante: ANDRES NOMESQUE</a:t>
            </a:r>
          </a:p>
        </p:txBody>
      </p:sp>
    </p:spTree>
    <p:extLst>
      <p:ext uri="{BB962C8B-B14F-4D97-AF65-F5344CB8AC3E}">
        <p14:creationId xmlns:p14="http://schemas.microsoft.com/office/powerpoint/2010/main" val="3229967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441002" y="0"/>
            <a:ext cx="766557" cy="5078313"/>
          </a:xfrm>
          <a:prstGeom prst="rect">
            <a:avLst/>
          </a:prstGeom>
          <a:noFill/>
        </p:spPr>
        <p:txBody>
          <a:bodyPr wrap="none" lIns="91440" tIns="45720" rIns="91440" bIns="45720">
            <a:spAutoFit/>
          </a:bodyPr>
          <a:lstStyle/>
          <a:p>
            <a:pPr algn="ctr"/>
            <a:r>
              <a:rPr lang="es-E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a:t>
            </a:r>
          </a:p>
          <a:p>
            <a:pPr algn="ctr"/>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a:t>
            </a:r>
          </a:p>
          <a:p>
            <a:pPr algn="ctr"/>
            <a:r>
              <a:rPr lang="es-E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a:t>
            </a:r>
          </a:p>
          <a:p>
            <a:pPr algn="ctr"/>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a:t>
            </a:r>
          </a:p>
          <a:p>
            <a:pPr algn="ctr"/>
            <a:r>
              <a:rPr lang="es-E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a:t>
            </a:r>
          </a:p>
          <a:p>
            <a:pPr algn="ctr"/>
            <a:r>
              <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Rectángulo 4"/>
          <p:cNvSpPr/>
          <p:nvPr/>
        </p:nvSpPr>
        <p:spPr>
          <a:xfrm>
            <a:off x="9523163" y="0"/>
            <a:ext cx="703403" cy="5909310"/>
          </a:xfrm>
          <a:prstGeom prst="rect">
            <a:avLst/>
          </a:prstGeom>
          <a:noFill/>
        </p:spPr>
        <p:txBody>
          <a:bodyPr wrap="square" lIns="91440" tIns="45720" rIns="91440" bIns="45720">
            <a:spAutoFit/>
          </a:bodyPr>
          <a:lstStyle/>
          <a:p>
            <a:pPr algn="ctr"/>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a:t>
            </a:r>
          </a:p>
          <a:p>
            <a:pPr algn="ctr"/>
            <a:r>
              <a:rPr lang="es-E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t>
            </a:r>
          </a:p>
          <a:p>
            <a:pPr algn="ctr"/>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Z</a:t>
            </a:r>
          </a:p>
          <a:p>
            <a:pPr algn="ctr"/>
            <a:r>
              <a:rPr lang="es-E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a:t>
            </a:r>
          </a:p>
          <a:p>
            <a:pPr algn="ctr"/>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a:t>
            </a:r>
          </a:p>
          <a:p>
            <a:pPr algn="ctr"/>
            <a:r>
              <a:rPr lang="es-E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a:t>
            </a:r>
          </a:p>
          <a:p>
            <a:pPr algn="ctr"/>
            <a:r>
              <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6" name="Imagen 5"/>
          <p:cNvPicPr>
            <a:picLocks noChangeAspect="1"/>
          </p:cNvPicPr>
          <p:nvPr/>
        </p:nvPicPr>
        <p:blipFill>
          <a:blip r:embed="rId2"/>
          <a:stretch>
            <a:fillRect/>
          </a:stretch>
        </p:blipFill>
        <p:spPr>
          <a:xfrm>
            <a:off x="245540" y="343122"/>
            <a:ext cx="6207810" cy="4806948"/>
          </a:xfrm>
          <a:prstGeom prst="rect">
            <a:avLst/>
          </a:prstGeom>
        </p:spPr>
      </p:pic>
    </p:spTree>
    <p:extLst>
      <p:ext uri="{BB962C8B-B14F-4D97-AF65-F5344CB8AC3E}">
        <p14:creationId xmlns:p14="http://schemas.microsoft.com/office/powerpoint/2010/main" val="3148692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07132" y="581487"/>
            <a:ext cx="3938899" cy="923330"/>
          </a:xfrm>
          <a:prstGeom prst="rect">
            <a:avLst/>
          </a:prstGeom>
          <a:noFill/>
        </p:spPr>
        <p:txBody>
          <a:bodyPr wrap="none" lIns="91440" tIns="45720" rIns="91440" bIns="45720">
            <a:spAutoFit/>
          </a:bodyPr>
          <a:lstStyle/>
          <a:p>
            <a:pPr algn="ctr"/>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Amazonas </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9" name="Rectángulo redondeado 8"/>
          <p:cNvSpPr/>
          <p:nvPr/>
        </p:nvSpPr>
        <p:spPr>
          <a:xfrm>
            <a:off x="4908205" y="1671144"/>
            <a:ext cx="5647765" cy="1072055"/>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CO" dirty="0"/>
              <a:t>Está ubicada al sur del país limitando al norte con las regiones </a:t>
            </a:r>
            <a:r>
              <a:rPr lang="es-CO" dirty="0" smtClean="0"/>
              <a:t>Andina Y Orinoquia </a:t>
            </a:r>
            <a:endParaRPr lang="es-CO" dirty="0">
              <a:solidFill>
                <a:schemeClr val="tx1"/>
              </a:solidFill>
            </a:endParaRPr>
          </a:p>
        </p:txBody>
      </p:sp>
      <p:sp>
        <p:nvSpPr>
          <p:cNvPr id="11" name="Rectángulo 10"/>
          <p:cNvSpPr/>
          <p:nvPr/>
        </p:nvSpPr>
        <p:spPr>
          <a:xfrm>
            <a:off x="4908205" y="2669627"/>
            <a:ext cx="5647765" cy="2890346"/>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CO" dirty="0"/>
              <a:t>El clima en Amazonas es cálido y templado</a:t>
            </a:r>
            <a:r>
              <a:rPr lang="es-CO" dirty="0" smtClean="0"/>
              <a:t>.</a:t>
            </a:r>
          </a:p>
          <a:p>
            <a:pPr marL="285750" indent="-285750">
              <a:buFont typeface="Arial" panose="020B0604020202020204" pitchFamily="34" charset="0"/>
              <a:buChar char="•"/>
            </a:pPr>
            <a:r>
              <a:rPr lang="es-CO" dirty="0" smtClean="0"/>
              <a:t>Amazonas </a:t>
            </a:r>
            <a:r>
              <a:rPr lang="es-CO" dirty="0"/>
              <a:t>es una ciudad con precipitaciones significativas. </a:t>
            </a:r>
            <a:endParaRPr lang="es-CO" dirty="0" smtClean="0"/>
          </a:p>
          <a:p>
            <a:pPr marL="285750" indent="-285750">
              <a:buFont typeface="Arial" panose="020B0604020202020204" pitchFamily="34" charset="0"/>
              <a:buChar char="•"/>
            </a:pPr>
            <a:r>
              <a:rPr lang="es-CO" dirty="0" smtClean="0"/>
              <a:t>Incluso </a:t>
            </a:r>
            <a:r>
              <a:rPr lang="es-CO" dirty="0"/>
              <a:t>en el mes más seco hay mucha lluvia</a:t>
            </a:r>
            <a:r>
              <a:rPr lang="es-CO" dirty="0" smtClean="0"/>
              <a:t>.</a:t>
            </a:r>
          </a:p>
          <a:p>
            <a:pPr marL="285750" indent="-285750">
              <a:buFont typeface="Arial" panose="020B0604020202020204" pitchFamily="34" charset="0"/>
              <a:buChar char="•"/>
            </a:pPr>
            <a:r>
              <a:rPr lang="es-CO" dirty="0" smtClean="0"/>
              <a:t>La </a:t>
            </a:r>
            <a:r>
              <a:rPr lang="es-CO" dirty="0"/>
              <a:t>clasificación del clima de Köppen-Geiger es Cfb</a:t>
            </a:r>
            <a:r>
              <a:rPr lang="es-CO" dirty="0" smtClean="0"/>
              <a:t>.</a:t>
            </a:r>
          </a:p>
          <a:p>
            <a:pPr marL="285750" indent="-285750">
              <a:buFont typeface="Arial" panose="020B0604020202020204" pitchFamily="34" charset="0"/>
              <a:buChar char="•"/>
            </a:pPr>
            <a:r>
              <a:rPr lang="es-CO" dirty="0" smtClean="0"/>
              <a:t>La </a:t>
            </a:r>
            <a:r>
              <a:rPr lang="es-CO" dirty="0"/>
              <a:t>temperatura media anual en Amazonas se encuentra a 13.6 °C. </a:t>
            </a:r>
            <a:endParaRPr lang="es-CO" dirty="0" smtClean="0"/>
          </a:p>
          <a:p>
            <a:pPr marL="285750" indent="-285750">
              <a:buFont typeface="Arial" panose="020B0604020202020204" pitchFamily="34" charset="0"/>
              <a:buChar char="•"/>
            </a:pPr>
            <a:r>
              <a:rPr lang="es-CO" dirty="0" smtClean="0"/>
              <a:t>Hay </a:t>
            </a:r>
            <a:r>
              <a:rPr lang="es-CO" dirty="0"/>
              <a:t>alrededor de precipitaciones de 915 mm.</a:t>
            </a:r>
          </a:p>
        </p:txBody>
      </p:sp>
      <p:pic>
        <p:nvPicPr>
          <p:cNvPr id="2" name="Imagen 1"/>
          <p:cNvPicPr>
            <a:picLocks noChangeAspect="1"/>
          </p:cNvPicPr>
          <p:nvPr/>
        </p:nvPicPr>
        <p:blipFill>
          <a:blip r:embed="rId2"/>
          <a:stretch>
            <a:fillRect/>
          </a:stretch>
        </p:blipFill>
        <p:spPr>
          <a:xfrm>
            <a:off x="598267" y="1671144"/>
            <a:ext cx="3469235" cy="3703150"/>
          </a:xfrm>
          <a:prstGeom prst="rect">
            <a:avLst/>
          </a:prstGeom>
        </p:spPr>
      </p:pic>
    </p:spTree>
    <p:extLst>
      <p:ext uri="{BB962C8B-B14F-4D97-AF65-F5344CB8AC3E}">
        <p14:creationId xmlns:p14="http://schemas.microsoft.com/office/powerpoint/2010/main" val="2916964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906683" y="934140"/>
            <a:ext cx="378629" cy="923330"/>
          </a:xfrm>
          <a:prstGeom prst="rect">
            <a:avLst/>
          </a:prstGeom>
          <a:noFill/>
        </p:spPr>
        <p:txBody>
          <a:bodyPr wrap="none" lIns="91440" tIns="45720" rIns="91440" bIns="45720">
            <a:spAutoFit/>
          </a:bodyPr>
          <a:lstStyle/>
          <a:p>
            <a:pPr algn="ctr"/>
            <a:r>
              <a:rPr lang="es-E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898" y="2033195"/>
            <a:ext cx="5524748" cy="3453206"/>
          </a:xfrm>
          <a:prstGeom prst="rect">
            <a:avLst/>
          </a:prstGeom>
        </p:spPr>
      </p:pic>
      <p:sp>
        <p:nvSpPr>
          <p:cNvPr id="8" name="Rectángulo 7"/>
          <p:cNvSpPr/>
          <p:nvPr/>
        </p:nvSpPr>
        <p:spPr>
          <a:xfrm>
            <a:off x="3312062" y="517242"/>
            <a:ext cx="5189242" cy="923330"/>
          </a:xfrm>
          <a:prstGeom prst="rect">
            <a:avLst/>
          </a:prstGeom>
          <a:noFill/>
        </p:spPr>
        <p:txBody>
          <a:bodyPr wrap="none" lIns="91440" tIns="45720" rIns="91440" bIns="45720">
            <a:spAutoFit/>
          </a:bodyPr>
          <a:lstStyle/>
          <a:p>
            <a:pPr algn="ctr"/>
            <a:r>
              <a:rPr lang="es-E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Sitios Turísticos </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9" name="Rectángulo 8"/>
          <p:cNvSpPr/>
          <p:nvPr/>
        </p:nvSpPr>
        <p:spPr>
          <a:xfrm>
            <a:off x="6095997" y="2033194"/>
            <a:ext cx="5549465" cy="3453206"/>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CO" dirty="0" smtClean="0"/>
              <a:t>Cuenta </a:t>
            </a:r>
            <a:r>
              <a:rPr lang="es-CO" dirty="0"/>
              <a:t>con 1.280.000 hectáreas conservadas</a:t>
            </a:r>
            <a:r>
              <a:rPr lang="es-CO" dirty="0" smtClean="0"/>
              <a:t>.</a:t>
            </a:r>
          </a:p>
          <a:p>
            <a:pPr marL="285750" indent="-285750">
              <a:buFont typeface="Arial" panose="020B0604020202020204" pitchFamily="34" charset="0"/>
              <a:buChar char="•"/>
            </a:pPr>
            <a:r>
              <a:rPr lang="es-CO" dirty="0" smtClean="0"/>
              <a:t>Este </a:t>
            </a:r>
            <a:r>
              <a:rPr lang="es-CO" dirty="0"/>
              <a:t>parque cuenta con un atractivo especial</a:t>
            </a:r>
            <a:r>
              <a:rPr lang="es-CO" dirty="0" smtClean="0"/>
              <a:t>:</a:t>
            </a:r>
          </a:p>
          <a:p>
            <a:pPr marL="285750" indent="-285750">
              <a:buFont typeface="Arial" panose="020B0604020202020204" pitchFamily="34" charset="0"/>
              <a:buChar char="•"/>
            </a:pPr>
            <a:r>
              <a:rPr lang="es-CO" dirty="0" smtClean="0"/>
              <a:t>Los tepuytes</a:t>
            </a:r>
            <a:r>
              <a:rPr lang="es-CO" dirty="0"/>
              <a:t>, el elemento de mayor belleza e imponencia del lugar</a:t>
            </a:r>
            <a:r>
              <a:rPr lang="es-CO" dirty="0" smtClean="0"/>
              <a:t>.</a:t>
            </a:r>
          </a:p>
          <a:p>
            <a:pPr marL="285750" indent="-285750">
              <a:buFont typeface="Arial" panose="020B0604020202020204" pitchFamily="34" charset="0"/>
              <a:buChar char="•"/>
            </a:pPr>
            <a:r>
              <a:rPr lang="es-CO" dirty="0" smtClean="0"/>
              <a:t>Los </a:t>
            </a:r>
            <a:r>
              <a:rPr lang="es-CO" dirty="0"/>
              <a:t>tepuytes son montañas tabulares o mesetas de paredes verticales y cumbres completamente planas</a:t>
            </a:r>
            <a:r>
              <a:rPr lang="es-CO" dirty="0" smtClean="0"/>
              <a:t>.</a:t>
            </a:r>
          </a:p>
          <a:p>
            <a:pPr marL="285750" indent="-285750">
              <a:buFont typeface="Arial" panose="020B0604020202020204" pitchFamily="34" charset="0"/>
              <a:buChar char="•"/>
            </a:pPr>
            <a:r>
              <a:rPr lang="es-CO" dirty="0" smtClean="0"/>
              <a:t>Seis </a:t>
            </a:r>
            <a:r>
              <a:rPr lang="es-CO" dirty="0"/>
              <a:t>de ellos alcanzan más de 1.000 metros de altura</a:t>
            </a:r>
            <a:r>
              <a:rPr lang="es-CO" dirty="0" smtClean="0"/>
              <a:t>.</a:t>
            </a:r>
          </a:p>
          <a:p>
            <a:pPr marL="285750" indent="-285750">
              <a:buFont typeface="Arial" panose="020B0604020202020204" pitchFamily="34" charset="0"/>
              <a:buChar char="•"/>
            </a:pPr>
            <a:r>
              <a:rPr lang="es-CO" dirty="0" smtClean="0"/>
              <a:t> </a:t>
            </a:r>
            <a:r>
              <a:rPr lang="es-CO" dirty="0"/>
              <a:t>Algunos poseen rara vegetación dispuesta en líneas circulares u ovoides que siguen complejas fuerzas telúricas.</a:t>
            </a:r>
          </a:p>
        </p:txBody>
      </p:sp>
    </p:spTree>
    <p:extLst>
      <p:ext uri="{BB962C8B-B14F-4D97-AF65-F5344CB8AC3E}">
        <p14:creationId xmlns:p14="http://schemas.microsoft.com/office/powerpoint/2010/main" val="3908349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403" y="1797269"/>
            <a:ext cx="2857500" cy="3279228"/>
          </a:xfrm>
          <a:prstGeom prst="rect">
            <a:avLst/>
          </a:prstGeom>
        </p:spPr>
      </p:pic>
      <p:sp>
        <p:nvSpPr>
          <p:cNvPr id="5" name="Rectángulo 4"/>
          <p:cNvSpPr/>
          <p:nvPr/>
        </p:nvSpPr>
        <p:spPr>
          <a:xfrm>
            <a:off x="3630519" y="465589"/>
            <a:ext cx="4620176" cy="923330"/>
          </a:xfrm>
          <a:prstGeom prst="rect">
            <a:avLst/>
          </a:prstGeom>
          <a:noFill/>
        </p:spPr>
        <p:txBody>
          <a:bodyPr wrap="none" lIns="91440" tIns="45720" rIns="91440" bIns="45720">
            <a:spAutoFit/>
          </a:bodyPr>
          <a:lstStyle/>
          <a:p>
            <a:pPr algn="ctr"/>
            <a:r>
              <a:rPr lang="es-E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Platos Típicos</a:t>
            </a:r>
          </a:p>
        </p:txBody>
      </p:sp>
      <p:sp>
        <p:nvSpPr>
          <p:cNvPr id="2" name="Rectángulo 1"/>
          <p:cNvSpPr/>
          <p:nvPr/>
        </p:nvSpPr>
        <p:spPr>
          <a:xfrm>
            <a:off x="6295770" y="1797269"/>
            <a:ext cx="3100477" cy="2308324"/>
          </a:xfrm>
          <a:prstGeom prst="rect">
            <a:avLst/>
          </a:prstGeom>
          <a:solidFill>
            <a:srgbClr val="FF0000"/>
          </a:solidFill>
          <a:ln>
            <a:solidFill>
              <a:schemeClr val="bg1">
                <a:lumMod val="95000"/>
                <a:lumOff val="5000"/>
              </a:schemeClr>
            </a:solidFill>
          </a:ln>
        </p:spPr>
        <p:txBody>
          <a:bodyPr wrap="square">
            <a:spAutoFit/>
          </a:bodyPr>
          <a:lstStyle/>
          <a:p>
            <a:pPr marL="285750" indent="-285750">
              <a:buFont typeface="Arial" panose="020B0604020202020204" pitchFamily="34" charset="0"/>
              <a:buChar char="•"/>
            </a:pPr>
            <a:r>
              <a:rPr lang="es-CO" smtClean="0">
                <a:solidFill>
                  <a:schemeClr val="bg1"/>
                </a:solidFill>
                <a:latin typeface="arial" panose="020B0604020202020204" pitchFamily="34" charset="0"/>
              </a:rPr>
              <a:t>Patarashca Arepas de casabe tortillas de casabe sopa de casabe chicharrón de pirarucú bolitas de pirarucú sancocho de gallina con ají ti kuna, mojojoy fariña, gamitan a la parilla</a:t>
            </a:r>
            <a:endParaRPr lang="es-CO" dirty="0">
              <a:solidFill>
                <a:schemeClr val="bg1"/>
              </a:solidFill>
            </a:endParaRPr>
          </a:p>
        </p:txBody>
      </p:sp>
      <p:pic>
        <p:nvPicPr>
          <p:cNvPr id="3" name="Imagen 2"/>
          <p:cNvPicPr>
            <a:picLocks noChangeAspect="1"/>
          </p:cNvPicPr>
          <p:nvPr/>
        </p:nvPicPr>
        <p:blipFill>
          <a:blip r:embed="rId3"/>
          <a:stretch>
            <a:fillRect/>
          </a:stretch>
        </p:blipFill>
        <p:spPr>
          <a:xfrm>
            <a:off x="3167903" y="1797269"/>
            <a:ext cx="2857500" cy="1600200"/>
          </a:xfrm>
          <a:prstGeom prst="rect">
            <a:avLst/>
          </a:prstGeom>
        </p:spPr>
      </p:pic>
      <p:pic>
        <p:nvPicPr>
          <p:cNvPr id="8" name="Imagen 7"/>
          <p:cNvPicPr>
            <a:picLocks noChangeAspect="1"/>
          </p:cNvPicPr>
          <p:nvPr/>
        </p:nvPicPr>
        <p:blipFill>
          <a:blip r:embed="rId4"/>
          <a:stretch>
            <a:fillRect/>
          </a:stretch>
        </p:blipFill>
        <p:spPr>
          <a:xfrm>
            <a:off x="3167903" y="3379076"/>
            <a:ext cx="2857499" cy="1697421"/>
          </a:xfrm>
          <a:prstGeom prst="rect">
            <a:avLst/>
          </a:prstGeom>
        </p:spPr>
      </p:pic>
      <p:sp>
        <p:nvSpPr>
          <p:cNvPr id="6" name="Rectángulo 5"/>
          <p:cNvSpPr/>
          <p:nvPr/>
        </p:nvSpPr>
        <p:spPr>
          <a:xfrm>
            <a:off x="6096000" y="4430166"/>
            <a:ext cx="6096000" cy="646331"/>
          </a:xfrm>
          <a:prstGeom prst="rect">
            <a:avLst/>
          </a:prstGeom>
        </p:spPr>
        <p:txBody>
          <a:bodyPr>
            <a:spAutoFit/>
          </a:bodyPr>
          <a:lstStyle/>
          <a:p>
            <a:r>
              <a:rPr lang="es-CO" dirty="0"/>
              <a:t>https://comidastipicas.co/colombia/platos-tipicos-de-la-region-amazonica/</a:t>
            </a:r>
          </a:p>
        </p:txBody>
      </p:sp>
    </p:spTree>
    <p:extLst>
      <p:ext uri="{BB962C8B-B14F-4D97-AF65-F5344CB8AC3E}">
        <p14:creationId xmlns:p14="http://schemas.microsoft.com/office/powerpoint/2010/main" val="4278678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5486399" y="1881352"/>
            <a:ext cx="6211615" cy="3247697"/>
          </a:xfrm>
          <a:solidFill>
            <a:srgbClr val="FF0000"/>
          </a:solidFill>
        </p:spPr>
        <p:txBody>
          <a:bodyPr>
            <a:normAutofit/>
          </a:bodyPr>
          <a:lstStyle/>
          <a:p>
            <a:r>
              <a:rPr lang="es-CO" sz="2000" b="1" dirty="0" smtClean="0">
                <a:solidFill>
                  <a:schemeClr val="bg1"/>
                </a:solidFill>
              </a:rPr>
              <a:t>Hombre: esta conformado por una corona de plumas decoraciones con collares y manilla al rededor del cuerpo con una túnica de piel de leopardo .</a:t>
            </a:r>
            <a:r>
              <a:rPr lang="es-CO" sz="2000" b="1" dirty="0">
                <a:solidFill>
                  <a:schemeClr val="bg1"/>
                </a:solidFill>
              </a:rPr>
              <a:t/>
            </a:r>
            <a:br>
              <a:rPr lang="es-CO" sz="2000" b="1" dirty="0">
                <a:solidFill>
                  <a:schemeClr val="bg1"/>
                </a:solidFill>
              </a:rPr>
            </a:br>
            <a:r>
              <a:rPr lang="es-CO" sz="2000" b="1" dirty="0" smtClean="0">
                <a:solidFill>
                  <a:schemeClr val="bg1"/>
                </a:solidFill>
              </a:rPr>
              <a:t>Mujer: ESTA CONFORMADO POR UNA CORONA DE PLUMAS AS MALLAS EN EL PECHO UNA FALDA CON DECORACIONES  ANDALETAS.</a:t>
            </a:r>
            <a:endParaRPr lang="es-CO" sz="2000" b="1" dirty="0">
              <a:solidFill>
                <a:schemeClr val="bg1"/>
              </a:solidFill>
            </a:endParaRPr>
          </a:p>
        </p:txBody>
      </p:sp>
      <p:sp>
        <p:nvSpPr>
          <p:cNvPr id="6" name="Rectángulo 5"/>
          <p:cNvSpPr/>
          <p:nvPr/>
        </p:nvSpPr>
        <p:spPr>
          <a:xfrm>
            <a:off x="4224959" y="648279"/>
            <a:ext cx="3920557" cy="707886"/>
          </a:xfrm>
          <a:prstGeom prst="rect">
            <a:avLst/>
          </a:prstGeom>
        </p:spPr>
        <p:txBody>
          <a:bodyPr wrap="square">
            <a:spAutoFit/>
          </a:bodyPr>
          <a:lstStyle/>
          <a:p>
            <a:pPr algn="ctr"/>
            <a:r>
              <a:rPr lang="es-ES"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Trajes Típicos</a:t>
            </a:r>
            <a:endParaRPr lang="es-E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 name="Imagen 1"/>
          <p:cNvPicPr>
            <a:picLocks noChangeAspect="1"/>
          </p:cNvPicPr>
          <p:nvPr/>
        </p:nvPicPr>
        <p:blipFill>
          <a:blip r:embed="rId2"/>
          <a:stretch>
            <a:fillRect/>
          </a:stretch>
        </p:blipFill>
        <p:spPr>
          <a:xfrm>
            <a:off x="820792" y="975566"/>
            <a:ext cx="3047015" cy="4067922"/>
          </a:xfrm>
          <a:prstGeom prst="rect">
            <a:avLst/>
          </a:prstGeom>
        </p:spPr>
      </p:pic>
    </p:spTree>
    <p:extLst>
      <p:ext uri="{BB962C8B-B14F-4D97-AF65-F5344CB8AC3E}">
        <p14:creationId xmlns:p14="http://schemas.microsoft.com/office/powerpoint/2010/main" val="179776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78868" y="1251061"/>
            <a:ext cx="3037491" cy="4256360"/>
          </a:xfrm>
          <a:solidFill>
            <a:srgbClr val="FF0000"/>
          </a:solidFill>
        </p:spPr>
        <p:txBody>
          <a:bodyPr>
            <a:normAutofit fontScale="90000"/>
          </a:bodyPr>
          <a:lstStyle/>
          <a:p>
            <a:pPr marL="342900" indent="-342900">
              <a:buFont typeface="Wingdings" panose="05000000000000000000" pitchFamily="2" charset="2"/>
              <a:buChar char="v"/>
            </a:pPr>
            <a:r>
              <a:rPr lang="es-CO" sz="2000" dirty="0" smtClean="0">
                <a:solidFill>
                  <a:schemeClr val="bg1"/>
                </a:solidFill>
              </a:rPr>
              <a:t>La sachamama</a:t>
            </a:r>
            <a:br>
              <a:rPr lang="es-CO" sz="2000" dirty="0" smtClean="0">
                <a:solidFill>
                  <a:schemeClr val="bg1"/>
                </a:solidFill>
              </a:rPr>
            </a:br>
            <a:r>
              <a:rPr lang="es-CO" sz="2000" dirty="0" smtClean="0">
                <a:solidFill>
                  <a:schemeClr val="bg1"/>
                </a:solidFill>
              </a:rPr>
              <a:t>el bufeo colorado</a:t>
            </a:r>
            <a:br>
              <a:rPr lang="es-CO" sz="2000" dirty="0" smtClean="0">
                <a:solidFill>
                  <a:schemeClr val="bg1"/>
                </a:solidFill>
              </a:rPr>
            </a:br>
            <a:r>
              <a:rPr lang="es-CO" sz="2000" dirty="0" smtClean="0">
                <a:solidFill>
                  <a:schemeClr val="bg1"/>
                </a:solidFill>
              </a:rPr>
              <a:t>el tunchi maligno</a:t>
            </a:r>
            <a:br>
              <a:rPr lang="es-CO" sz="2000" dirty="0" smtClean="0">
                <a:solidFill>
                  <a:schemeClr val="bg1"/>
                </a:solidFill>
              </a:rPr>
            </a:br>
            <a:r>
              <a:rPr lang="es-CO" sz="2000" dirty="0" smtClean="0">
                <a:solidFill>
                  <a:schemeClr val="bg1"/>
                </a:solidFill>
              </a:rPr>
              <a:t>la ayaymama</a:t>
            </a:r>
            <a:br>
              <a:rPr lang="es-CO" sz="2000" dirty="0" smtClean="0">
                <a:solidFill>
                  <a:schemeClr val="bg1"/>
                </a:solidFill>
              </a:rPr>
            </a:br>
            <a:r>
              <a:rPr lang="es-CO" sz="2000" dirty="0" smtClean="0">
                <a:solidFill>
                  <a:schemeClr val="bg1"/>
                </a:solidFill>
              </a:rPr>
              <a:t>el yacuruna</a:t>
            </a:r>
            <a:br>
              <a:rPr lang="es-CO" sz="2000" dirty="0" smtClean="0">
                <a:solidFill>
                  <a:schemeClr val="bg1"/>
                </a:solidFill>
              </a:rPr>
            </a:br>
            <a:r>
              <a:rPr lang="es-CO" sz="2000" dirty="0" smtClean="0">
                <a:solidFill>
                  <a:schemeClr val="bg1"/>
                </a:solidFill>
              </a:rPr>
              <a:t>el chullachaqui</a:t>
            </a:r>
            <a:br>
              <a:rPr lang="es-CO" sz="2000" dirty="0" smtClean="0">
                <a:solidFill>
                  <a:schemeClr val="bg1"/>
                </a:solidFill>
              </a:rPr>
            </a:br>
            <a:r>
              <a:rPr lang="es-CO" sz="2000" dirty="0" smtClean="0">
                <a:solidFill>
                  <a:schemeClr val="bg1"/>
                </a:solidFill>
              </a:rPr>
              <a:t>la runamula</a:t>
            </a:r>
            <a:br>
              <a:rPr lang="es-CO" sz="2000" dirty="0" smtClean="0">
                <a:solidFill>
                  <a:schemeClr val="bg1"/>
                </a:solidFill>
              </a:rPr>
            </a:br>
            <a:r>
              <a:rPr lang="es-CO" sz="2000" dirty="0" smtClean="0">
                <a:solidFill>
                  <a:schemeClr val="bg1"/>
                </a:solidFill>
              </a:rPr>
              <a:t>el urcututo</a:t>
            </a:r>
            <a:br>
              <a:rPr lang="es-CO" sz="2000" dirty="0" smtClean="0">
                <a:solidFill>
                  <a:schemeClr val="bg1"/>
                </a:solidFill>
              </a:rPr>
            </a:br>
            <a:r>
              <a:rPr lang="es-CO" sz="2000" dirty="0" smtClean="0">
                <a:solidFill>
                  <a:schemeClr val="bg1"/>
                </a:solidFill>
              </a:rPr>
              <a:t>la sirena</a:t>
            </a:r>
            <a:br>
              <a:rPr lang="es-CO" sz="2000" dirty="0" smtClean="0">
                <a:solidFill>
                  <a:schemeClr val="bg1"/>
                </a:solidFill>
              </a:rPr>
            </a:br>
            <a:r>
              <a:rPr lang="es-CO" sz="2000" dirty="0" smtClean="0">
                <a:solidFill>
                  <a:schemeClr val="bg1"/>
                </a:solidFill>
              </a:rPr>
              <a:t>la tanrilla</a:t>
            </a:r>
            <a:br>
              <a:rPr lang="es-CO" sz="2000" dirty="0" smtClean="0">
                <a:solidFill>
                  <a:schemeClr val="bg1"/>
                </a:solidFill>
              </a:rPr>
            </a:br>
            <a:r>
              <a:rPr lang="es-CO" sz="2000" dirty="0" smtClean="0">
                <a:solidFill>
                  <a:schemeClr val="bg1"/>
                </a:solidFill>
              </a:rPr>
              <a:t>el runapuma</a:t>
            </a:r>
            <a:br>
              <a:rPr lang="es-CO" sz="2000" dirty="0" smtClean="0">
                <a:solidFill>
                  <a:schemeClr val="bg1"/>
                </a:solidFill>
              </a:rPr>
            </a:br>
            <a:r>
              <a:rPr lang="es-CO" sz="2000" dirty="0" smtClean="0">
                <a:solidFill>
                  <a:schemeClr val="bg1"/>
                </a:solidFill>
              </a:rPr>
              <a:t>la chicua</a:t>
            </a:r>
            <a:br>
              <a:rPr lang="es-CO" sz="2000" dirty="0" smtClean="0">
                <a:solidFill>
                  <a:schemeClr val="bg1"/>
                </a:solidFill>
              </a:rPr>
            </a:br>
            <a:r>
              <a:rPr lang="es-CO" sz="2000" dirty="0" smtClean="0">
                <a:solidFill>
                  <a:schemeClr val="bg1"/>
                </a:solidFill>
              </a:rPr>
              <a:t>simpira</a:t>
            </a:r>
            <a:br>
              <a:rPr lang="es-CO" sz="2000" dirty="0" smtClean="0">
                <a:solidFill>
                  <a:schemeClr val="bg1"/>
                </a:solidFill>
              </a:rPr>
            </a:br>
            <a:r>
              <a:rPr lang="es-CO" sz="2000" dirty="0" smtClean="0">
                <a:solidFill>
                  <a:schemeClr val="bg1"/>
                </a:solidFill>
              </a:rPr>
              <a:t>motelo mama</a:t>
            </a:r>
            <a:br>
              <a:rPr lang="es-CO" sz="2000" dirty="0" smtClean="0">
                <a:solidFill>
                  <a:schemeClr val="bg1"/>
                </a:solidFill>
              </a:rPr>
            </a:br>
            <a:r>
              <a:rPr lang="es-CO" sz="2000" dirty="0" smtClean="0">
                <a:solidFill>
                  <a:schemeClr val="bg1"/>
                </a:solidFill>
              </a:rPr>
              <a:t>padre monte</a:t>
            </a:r>
            <a:br>
              <a:rPr lang="es-CO" sz="2000" dirty="0" smtClean="0">
                <a:solidFill>
                  <a:schemeClr val="bg1"/>
                </a:solidFill>
              </a:rPr>
            </a:br>
            <a:r>
              <a:rPr lang="es-CO" sz="2000" dirty="0" smtClean="0">
                <a:solidFill>
                  <a:schemeClr val="bg1"/>
                </a:solidFill>
              </a:rPr>
              <a:t>barco fantasma</a:t>
            </a:r>
            <a:br>
              <a:rPr lang="es-CO" sz="2000" dirty="0" smtClean="0">
                <a:solidFill>
                  <a:schemeClr val="bg1"/>
                </a:solidFill>
              </a:rPr>
            </a:br>
            <a:endParaRPr lang="es-CO" sz="2000" dirty="0">
              <a:solidFill>
                <a:schemeClr val="bg1"/>
              </a:solidFill>
            </a:endParaRPr>
          </a:p>
        </p:txBody>
      </p:sp>
      <p:sp>
        <p:nvSpPr>
          <p:cNvPr id="4" name="Rectángulo 3"/>
          <p:cNvSpPr/>
          <p:nvPr/>
        </p:nvSpPr>
        <p:spPr>
          <a:xfrm>
            <a:off x="4025321" y="543175"/>
            <a:ext cx="4456669" cy="707886"/>
          </a:xfrm>
          <a:prstGeom prst="rect">
            <a:avLst/>
          </a:prstGeom>
        </p:spPr>
        <p:txBody>
          <a:bodyPr wrap="none">
            <a:spAutoFit/>
          </a:bodyPr>
          <a:lstStyle/>
          <a:p>
            <a:pPr algn="ctr"/>
            <a:r>
              <a:rPr lang="es-ES"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Mitos y Leyendas</a:t>
            </a:r>
            <a:endParaRPr lang="es-E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6" name="Imagen 5"/>
          <p:cNvPicPr>
            <a:picLocks noChangeAspect="1"/>
          </p:cNvPicPr>
          <p:nvPr/>
        </p:nvPicPr>
        <p:blipFill>
          <a:blip r:embed="rId2"/>
          <a:stretch>
            <a:fillRect/>
          </a:stretch>
        </p:blipFill>
        <p:spPr>
          <a:xfrm>
            <a:off x="677846" y="805934"/>
            <a:ext cx="3216166" cy="4538701"/>
          </a:xfrm>
          <a:prstGeom prst="rect">
            <a:avLst/>
          </a:prstGeom>
        </p:spPr>
      </p:pic>
    </p:spTree>
    <p:extLst>
      <p:ext uri="{BB962C8B-B14F-4D97-AF65-F5344CB8AC3E}">
        <p14:creationId xmlns:p14="http://schemas.microsoft.com/office/powerpoint/2010/main" val="42275129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 principal]]</Template>
  <TotalTime>142</TotalTime>
  <Words>232</Words>
  <Application>Microsoft Office PowerPoint</Application>
  <PresentationFormat>Panorámica</PresentationFormat>
  <Paragraphs>38</Paragraphs>
  <Slides>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Arial</vt:lpstr>
      <vt:lpstr>Impact</vt:lpstr>
      <vt:lpstr>Wingdings</vt:lpstr>
      <vt:lpstr>Evento principal</vt:lpstr>
      <vt:lpstr>Presentación de PowerPoint</vt:lpstr>
      <vt:lpstr>Presentación de PowerPoint</vt:lpstr>
      <vt:lpstr>Presentación de PowerPoint</vt:lpstr>
      <vt:lpstr>Presentación de PowerPoint</vt:lpstr>
      <vt:lpstr>Presentación de PowerPoint</vt:lpstr>
      <vt:lpstr>Hombre: esta conformado por una corona de plumas decoraciones con collares y manilla al rededor del cuerpo con una túnica de piel de leopardo . Mujer: ESTA CONFORMADO POR UNA CORONA DE PLUMAS AS MALLAS EN EL PECHO UNA FALDA CON DECORACIONES  ANDALETAS.</vt:lpstr>
      <vt:lpstr>La sachamama el bufeo colorado el tunchi maligno la ayaymama el yacuruna el chullachaqui la runamula el urcututo la sirena la tanrilla el runapuma la chicua simpira motelo mama padre monte barco fantasma </vt:lpstr>
    </vt:vector>
  </TitlesOfParts>
  <Company>SED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Regiones De Colombia</dc:title>
  <dc:creator>Estudiantes</dc:creator>
  <cp:lastModifiedBy>Estudiantes</cp:lastModifiedBy>
  <cp:revision>19</cp:revision>
  <dcterms:created xsi:type="dcterms:W3CDTF">2018-07-23T18:59:36Z</dcterms:created>
  <dcterms:modified xsi:type="dcterms:W3CDTF">2018-08-01T14:09:20Z</dcterms:modified>
</cp:coreProperties>
</file>